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60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C4402-D7FC-0E4B-BD7C-3E34C5354D4F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06C13-5092-854D-8D40-6BAB4C802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62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06C13-5092-854D-8D40-6BAB4C80243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79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38C4A-1A6E-FA47-8852-C52B122F2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382364-4485-7E4D-84BC-B70B9D231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C6F4F5-06EF-C24B-A596-BE0EE9A2F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EC63-2AFC-CA48-B345-2860124DEA0E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DD7F97-3D7A-3441-A626-08992EE2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D7356-AD80-7840-86B3-89EAE48C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6ABB-CBFF-B446-837D-7D1611E9B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81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97009-EA74-6B42-9489-878CC705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83B339-0669-B44D-BCBF-45ED7CEAD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D92A09-6817-054B-B52D-7CDE09E23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EC63-2AFC-CA48-B345-2860124DEA0E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331346-5FF1-2C47-B316-DC111B172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A93633-BC6A-BB46-B645-C8FB3FAAA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6ABB-CBFF-B446-837D-7D1611E9B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14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7802A7-3FD1-B347-842F-08B9B60D1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C07D2A-327E-C947-83C5-653FAB003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E47AF9-0435-2D45-8FDE-557BB724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EC63-2AFC-CA48-B345-2860124DEA0E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C5791C-C847-8A42-907F-9E7F1A66C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E029DC-FCB3-384E-98D0-E95F6D385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6ABB-CBFF-B446-837D-7D1611E9B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80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61091-0FE9-564E-BE05-A47D8D8F7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B2E032-2BC5-DE4A-A56C-CC1B0E9A3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1779CC-28F7-194F-B872-269B44B2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EC63-2AFC-CA48-B345-2860124DEA0E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7DE60B-8D83-544F-BD06-CC646882C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BA7A6-D61D-4C4E-9401-B3731138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6ABB-CBFF-B446-837D-7D1611E9B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63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32C8C-7BA2-4F45-8238-3B73D6859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F57F12-89A7-EE4F-A54A-A44097E9B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846546-E636-A046-B592-A4D780D7C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EC63-2AFC-CA48-B345-2860124DEA0E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CF504C-99B5-B941-A813-B6D7B325F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B87EA-A89A-4446-851C-6B937250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6ABB-CBFF-B446-837D-7D1611E9B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0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7BC02-AFB2-FD4D-9D59-CFE619C6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DC00D4-6687-E84D-8AE8-DE39A4B2B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DD36BE-CC37-2C4E-9F17-7A27260EA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6CF533-1BBD-704C-8AF1-B5B2829C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EC63-2AFC-CA48-B345-2860124DEA0E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DD7180-4BE8-F549-AC92-679735812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541884-C0D9-5945-A1F0-07FA27A1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6ABB-CBFF-B446-837D-7D1611E9B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0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7439F-1AC2-094E-A34D-26B3E45D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2C3AF7-4D49-554E-80A3-31EC16834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DB8ECE-A577-C84D-ACFA-FEE700297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DB5523-E72C-954E-A45A-BC41D9E8D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D7D0CF-667F-1C4B-907A-16C9AD56F3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09D8D7-2505-194D-85F1-BED4B0B0A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EC63-2AFC-CA48-B345-2860124DEA0E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16A1AF-A18A-F542-80C7-FA67FCCAF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1B1064-49C6-F543-9926-B28A8AAD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6ABB-CBFF-B446-837D-7D1611E9B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60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EB718-101E-2843-8C30-2F19D4B2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4413F5-9602-614E-A218-312A2FA2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EC63-2AFC-CA48-B345-2860124DEA0E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28C247-CF57-0646-BFBC-979382FA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103E87-9983-DA46-A9E7-945991880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6ABB-CBFF-B446-837D-7D1611E9B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4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0A67EB-0179-D540-B11B-40DE7C5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EC63-2AFC-CA48-B345-2860124DEA0E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8C9698-3933-D34A-8595-A13C49E35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C65443-5695-6140-825C-49EB0255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6ABB-CBFF-B446-837D-7D1611E9B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77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0A756-3378-024E-9AC8-6C7841D79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2C5DBF-B736-874B-9BFD-3D861C22D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9D5A87-1359-C043-8ADC-1BE61C135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EE902A-BC7B-0F4B-969A-A1D689468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EC63-2AFC-CA48-B345-2860124DEA0E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8C98A-8D9C-C84B-96EA-00FD5136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7BBD93-46A7-5845-89A9-39BC1A4E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6ABB-CBFF-B446-837D-7D1611E9B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27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6454F-D8B4-B246-9539-C9C13AE96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E8B5C3-0038-9648-825C-E75D9E5FD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566AB2-57B1-DD40-BAE5-C347DC3AC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6C8D38-104A-B24A-8CCB-C67F9ACB6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EC63-2AFC-CA48-B345-2860124DEA0E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EB7D93-0C0F-DE45-ABEC-A9EC08563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FBFC9F-CEFF-D849-BFE6-8CC41344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6ABB-CBFF-B446-837D-7D1611E9B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2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BDA9E-1888-0045-9A4B-0C7A653AC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DD2985-9FEA-E748-A458-2580A2B54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346DC4-7003-754F-B97B-122252499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CEC63-2AFC-CA48-B345-2860124DEA0E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1A039-4786-044C-8165-87C250E2B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2018BB-9C23-4044-915D-C4497C9EE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06ABB-CBFF-B446-837D-7D1611E9B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6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oleg.r.zaitsev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A67CC24-1028-FD46-8A86-C30384FA8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07" y="680290"/>
            <a:ext cx="9788212" cy="529134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7F0F5-0823-1E49-AD02-9EF5C00B0E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Introducing</a:t>
            </a:r>
            <a:r>
              <a:rPr lang="de-DE" dirty="0"/>
              <a:t> Russian </a:t>
            </a:r>
            <a:br>
              <a:rPr lang="de-DE" dirty="0"/>
            </a:br>
            <a:r>
              <a:rPr lang="de-DE" dirty="0">
                <a:solidFill>
                  <a:schemeClr val="bg1"/>
                </a:solidFill>
              </a:rPr>
              <a:t>Insolvency Law to IEEI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C58174-BF49-F84A-A262-CAF07CBCF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Prof. Dr. Oleg. R. Zaitsev</a:t>
            </a:r>
          </a:p>
          <a:p>
            <a:endParaRPr lang="de-DE" dirty="0"/>
          </a:p>
          <a:p>
            <a:r>
              <a:rPr lang="de-DE" dirty="0">
                <a:solidFill>
                  <a:schemeClr val="bg1"/>
                </a:solidFill>
              </a:rPr>
              <a:t>Köln June 2019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58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E70BBFA6-8CCC-C84D-9615-2052028D5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976" y="2458894"/>
            <a:ext cx="1715105" cy="11477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0EF53-18B3-D947-8A73-7FC728A8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History (</a:t>
            </a:r>
            <a:r>
              <a:rPr lang="de-DE" i="1" dirty="0"/>
              <a:t>yes, we </a:t>
            </a:r>
            <a:r>
              <a:rPr lang="de-DE" i="1" dirty="0" err="1"/>
              <a:t>had</a:t>
            </a:r>
            <a:r>
              <a:rPr lang="de-DE" i="1" dirty="0"/>
              <a:t> (have) it)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D6E961-140F-2342-8F1D-8BE884ADD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First Russian </a:t>
            </a:r>
            <a:r>
              <a:rPr lang="de-DE" dirty="0" err="1"/>
              <a:t>Bankruptcy</a:t>
            </a:r>
            <a:r>
              <a:rPr lang="de-DE" dirty="0"/>
              <a:t> Act was </a:t>
            </a:r>
            <a:r>
              <a:rPr lang="de-DE" dirty="0" err="1"/>
              <a:t>enacted</a:t>
            </a:r>
            <a:r>
              <a:rPr lang="de-DE" dirty="0"/>
              <a:t> in 1800</a:t>
            </a:r>
          </a:p>
          <a:p>
            <a:r>
              <a:rPr lang="de-DE" dirty="0" err="1"/>
              <a:t>Then</a:t>
            </a:r>
            <a:r>
              <a:rPr lang="de-DE" dirty="0"/>
              <a:t> several acts </a:t>
            </a:r>
            <a:r>
              <a:rPr lang="de-DE" dirty="0" err="1"/>
              <a:t>followed</a:t>
            </a:r>
            <a:r>
              <a:rPr lang="de-DE" dirty="0"/>
              <a:t> till…</a:t>
            </a:r>
          </a:p>
          <a:p>
            <a:r>
              <a:rPr lang="de-DE" dirty="0"/>
              <a:t>in 1917 </a:t>
            </a:r>
            <a:r>
              <a:rPr lang="de-DE" dirty="0" err="1"/>
              <a:t>Communist</a:t>
            </a:r>
            <a:r>
              <a:rPr lang="de-DE" dirty="0"/>
              <a:t> Revolution </a:t>
            </a:r>
            <a:r>
              <a:rPr lang="de-DE" dirty="0" err="1"/>
              <a:t>abolished</a:t>
            </a:r>
            <a:r>
              <a:rPr lang="de-DE" dirty="0"/>
              <a:t> private </a:t>
            </a:r>
            <a:r>
              <a:rPr lang="de-DE" dirty="0" err="1"/>
              <a:t>property</a:t>
            </a:r>
            <a:r>
              <a:rPr lang="de-DE" dirty="0"/>
              <a:t> and Russia did not have </a:t>
            </a:r>
            <a:r>
              <a:rPr lang="de-DE" dirty="0" err="1"/>
              <a:t>bankruptcy</a:t>
            </a:r>
            <a:r>
              <a:rPr lang="de-DE" dirty="0"/>
              <a:t> law (at all) till…</a:t>
            </a:r>
          </a:p>
          <a:p>
            <a:r>
              <a:rPr lang="de-DE" dirty="0"/>
              <a:t>in 1990-s private </a:t>
            </a:r>
            <a:r>
              <a:rPr lang="de-DE" dirty="0" err="1"/>
              <a:t>property</a:t>
            </a:r>
            <a:r>
              <a:rPr lang="de-DE" dirty="0"/>
              <a:t> </a:t>
            </a:r>
            <a:r>
              <a:rPr lang="de-DE" dirty="0" err="1"/>
              <a:t>came</a:t>
            </a:r>
            <a:r>
              <a:rPr lang="de-DE" dirty="0"/>
              <a:t> back (</a:t>
            </a:r>
            <a:r>
              <a:rPr lang="de-DE" dirty="0" err="1"/>
              <a:t>hope</a:t>
            </a:r>
            <a:r>
              <a:rPr lang="de-DE" dirty="0"/>
              <a:t>, forever) and the new history of the Russian </a:t>
            </a:r>
            <a:r>
              <a:rPr lang="de-DE" dirty="0" err="1"/>
              <a:t>bankruptcy</a:t>
            </a:r>
            <a:r>
              <a:rPr lang="de-DE" dirty="0"/>
              <a:t> law </a:t>
            </a:r>
            <a:r>
              <a:rPr lang="de-DE" dirty="0" err="1"/>
              <a:t>started</a:t>
            </a:r>
            <a:r>
              <a:rPr lang="de-DE" dirty="0"/>
              <a:t> </a:t>
            </a:r>
          </a:p>
          <a:p>
            <a:pPr lvl="1"/>
            <a:r>
              <a:rPr lang="de-DE" sz="2800" dirty="0"/>
              <a:t>1992 – first </a:t>
            </a:r>
            <a:r>
              <a:rPr lang="de-DE" sz="2800" dirty="0" err="1"/>
              <a:t>Bankruptcy</a:t>
            </a:r>
            <a:r>
              <a:rPr lang="de-DE" sz="2800" dirty="0"/>
              <a:t> </a:t>
            </a:r>
            <a:r>
              <a:rPr lang="de-DE" sz="2800" dirty="0" err="1"/>
              <a:t>Statute</a:t>
            </a:r>
            <a:endParaRPr lang="de-DE" sz="2800" dirty="0"/>
          </a:p>
          <a:p>
            <a:pPr lvl="1"/>
            <a:r>
              <a:rPr lang="de-DE" sz="2800" dirty="0"/>
              <a:t>1998 – </a:t>
            </a:r>
            <a:r>
              <a:rPr lang="de-DE" sz="2800" dirty="0" err="1"/>
              <a:t>second</a:t>
            </a:r>
            <a:r>
              <a:rPr lang="de-DE" sz="2800" dirty="0"/>
              <a:t> </a:t>
            </a:r>
            <a:r>
              <a:rPr lang="de-DE" sz="2800" dirty="0" err="1"/>
              <a:t>Bankruptcy</a:t>
            </a:r>
            <a:r>
              <a:rPr lang="de-DE" sz="2800" dirty="0"/>
              <a:t> </a:t>
            </a:r>
            <a:r>
              <a:rPr lang="de-DE" sz="2800" dirty="0" err="1"/>
              <a:t>Statute</a:t>
            </a:r>
            <a:endParaRPr lang="de-DE" sz="2800" dirty="0"/>
          </a:p>
          <a:p>
            <a:pPr lvl="1"/>
            <a:r>
              <a:rPr lang="de-DE" sz="2800" b="1" dirty="0"/>
              <a:t>2002 – third </a:t>
            </a:r>
            <a:r>
              <a:rPr lang="de-DE" sz="2800" b="1" dirty="0" err="1"/>
              <a:t>Bankrutcy</a:t>
            </a:r>
            <a:r>
              <a:rPr lang="de-DE" sz="2800" b="1" dirty="0"/>
              <a:t> </a:t>
            </a:r>
            <a:r>
              <a:rPr lang="de-DE" sz="2800" b="1" dirty="0" err="1"/>
              <a:t>Statute</a:t>
            </a:r>
            <a:r>
              <a:rPr lang="de-DE" sz="2800" b="1" dirty="0"/>
              <a:t> (still in </a:t>
            </a:r>
            <a:r>
              <a:rPr lang="de-DE" sz="2800" b="1" dirty="0" err="1"/>
              <a:t>action</a:t>
            </a:r>
            <a:r>
              <a:rPr lang="de-DE" sz="2800" b="1" dirty="0"/>
              <a:t>)</a:t>
            </a:r>
          </a:p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722E481-12B3-DC46-86B4-B3144051E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754" y="1107830"/>
            <a:ext cx="1902460" cy="1264725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28E4155E-B0E4-E34A-91A7-C39869B61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80" y="4374832"/>
            <a:ext cx="2252310" cy="126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1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75DF4-6312-304A-B0F3-7E46A9DF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Current</a:t>
            </a:r>
            <a:r>
              <a:rPr lang="de-DE" dirty="0"/>
              <a:t> Russian </a:t>
            </a:r>
            <a:r>
              <a:rPr lang="de-DE" dirty="0" err="1"/>
              <a:t>Bankruptcy</a:t>
            </a:r>
            <a:r>
              <a:rPr lang="de-DE" dirty="0"/>
              <a:t> </a:t>
            </a:r>
            <a:r>
              <a:rPr lang="de-DE" dirty="0" err="1"/>
              <a:t>Statute</a:t>
            </a:r>
            <a:r>
              <a:rPr lang="de-DE" dirty="0"/>
              <a:t> is </a:t>
            </a:r>
            <a:r>
              <a:rPr lang="de-DE" dirty="0" err="1"/>
              <a:t>permanently</a:t>
            </a:r>
            <a:r>
              <a:rPr lang="de-DE" dirty="0"/>
              <a:t> </a:t>
            </a:r>
            <a:r>
              <a:rPr lang="de-DE" dirty="0" err="1"/>
              <a:t>changing</a:t>
            </a:r>
            <a:r>
              <a:rPr lang="de-DE" dirty="0"/>
              <a:t> (</a:t>
            </a:r>
            <a:r>
              <a:rPr lang="de-DE" i="1" dirty="0" err="1"/>
              <a:t>too</a:t>
            </a:r>
            <a:r>
              <a:rPr lang="de-DE" i="1" dirty="0"/>
              <a:t> </a:t>
            </a:r>
            <a:r>
              <a:rPr lang="de-DE" i="1" dirty="0" err="1"/>
              <a:t>often</a:t>
            </a:r>
            <a:r>
              <a:rPr lang="de-DE" i="1" dirty="0"/>
              <a:t> and still not good </a:t>
            </a:r>
            <a:r>
              <a:rPr lang="de-DE" i="1" dirty="0" err="1"/>
              <a:t>enough</a:t>
            </a:r>
            <a:r>
              <a:rPr lang="de-DE" i="1" dirty="0"/>
              <a:t>)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C0D815A-D074-104C-9228-775FE07F4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6" r="19823"/>
          <a:stretch/>
        </p:blipFill>
        <p:spPr>
          <a:xfrm>
            <a:off x="3900713" y="1283716"/>
            <a:ext cx="3825119" cy="542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22D42-35A8-9146-813E-0B104CAB9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de-DE" sz="5500" b="1" dirty="0"/>
            </a:br>
            <a:br>
              <a:rPr lang="de-DE" sz="5500" b="1" dirty="0"/>
            </a:br>
            <a:br>
              <a:rPr lang="de-DE" sz="5500" b="1" dirty="0"/>
            </a:br>
            <a:br>
              <a:rPr lang="de-DE" sz="5500" b="1" dirty="0"/>
            </a:br>
            <a:br>
              <a:rPr lang="de-DE" sz="5500" b="1" dirty="0"/>
            </a:br>
            <a:r>
              <a:rPr lang="de-DE" sz="5500" b="1" dirty="0"/>
              <a:t>Most </a:t>
            </a:r>
            <a:r>
              <a:rPr lang="de-DE" sz="5500" b="1" dirty="0" err="1"/>
              <a:t>recent</a:t>
            </a:r>
            <a:r>
              <a:rPr lang="de-DE" sz="5500" b="1" dirty="0"/>
              <a:t> Updates</a:t>
            </a:r>
            <a:br>
              <a:rPr lang="de-DE" sz="5500" b="1" dirty="0"/>
            </a:br>
            <a:br>
              <a:rPr lang="de-DE" sz="5500" b="1" dirty="0"/>
            </a:br>
            <a:r>
              <a:rPr lang="de-DE" sz="5500" b="1" dirty="0"/>
              <a:t>(2018-2019)</a:t>
            </a:r>
            <a:endParaRPr lang="ru-RU" sz="5500" b="1" dirty="0"/>
          </a:p>
        </p:txBody>
      </p:sp>
    </p:spTree>
    <p:extLst>
      <p:ext uri="{BB962C8B-B14F-4D97-AF65-F5344CB8AC3E}">
        <p14:creationId xmlns:p14="http://schemas.microsoft.com/office/powerpoint/2010/main" val="3206534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8E1C1-50CD-C344-A19E-85E366F84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Directors personal </a:t>
            </a:r>
            <a:r>
              <a:rPr lang="de-DE" dirty="0" err="1"/>
              <a:t>liability</a:t>
            </a:r>
            <a:r>
              <a:rPr lang="de-DE" dirty="0"/>
              <a:t> </a:t>
            </a:r>
            <a:r>
              <a:rPr lang="de-DE" dirty="0" err="1"/>
              <a:t>towards</a:t>
            </a:r>
            <a:r>
              <a:rPr lang="de-DE" dirty="0"/>
              <a:t> </a:t>
            </a:r>
            <a:r>
              <a:rPr lang="de-DE" dirty="0" err="1"/>
              <a:t>creditors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29C993-87D8-324A-A639-85E12E0F3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300" dirty="0"/>
              <a:t>2017 – Legislative Reform (a </a:t>
            </a:r>
            <a:r>
              <a:rPr lang="de-DE" sz="3300" dirty="0" err="1"/>
              <a:t>whole</a:t>
            </a:r>
            <a:r>
              <a:rPr lang="de-DE" sz="3300" dirty="0"/>
              <a:t> </a:t>
            </a:r>
            <a:r>
              <a:rPr lang="de-DE" sz="3300" dirty="0" err="1"/>
              <a:t>chapter</a:t>
            </a:r>
            <a:r>
              <a:rPr lang="de-DE" sz="3300" dirty="0"/>
              <a:t> of BA </a:t>
            </a:r>
            <a:r>
              <a:rPr lang="de-DE" sz="3300" dirty="0" err="1"/>
              <a:t>instead</a:t>
            </a:r>
            <a:r>
              <a:rPr lang="de-DE" sz="3300" dirty="0"/>
              <a:t> of one </a:t>
            </a:r>
            <a:r>
              <a:rPr lang="de-DE" sz="3300" dirty="0" err="1"/>
              <a:t>article</a:t>
            </a:r>
            <a:r>
              <a:rPr lang="de-DE" sz="3300" dirty="0"/>
              <a:t>)</a:t>
            </a:r>
          </a:p>
          <a:p>
            <a:r>
              <a:rPr lang="de-DE" sz="3300" dirty="0"/>
              <a:t>2017 – </a:t>
            </a:r>
            <a:r>
              <a:rPr lang="de-DE" sz="3300" dirty="0" err="1"/>
              <a:t>Constitutional</a:t>
            </a:r>
            <a:r>
              <a:rPr lang="de-DE" sz="3300" dirty="0"/>
              <a:t> Court </a:t>
            </a:r>
            <a:r>
              <a:rPr lang="de-DE" sz="3300" dirty="0" err="1"/>
              <a:t>agreed</a:t>
            </a:r>
            <a:r>
              <a:rPr lang="de-DE" sz="3300" dirty="0"/>
              <a:t> that </a:t>
            </a:r>
            <a:r>
              <a:rPr lang="de-DE" sz="3300" dirty="0" err="1"/>
              <a:t>accountant</a:t>
            </a:r>
            <a:r>
              <a:rPr lang="de-DE" sz="3300" dirty="0"/>
              <a:t> </a:t>
            </a:r>
            <a:r>
              <a:rPr lang="de-DE" sz="3300" dirty="0" err="1"/>
              <a:t>may</a:t>
            </a:r>
            <a:r>
              <a:rPr lang="de-DE" sz="3300" dirty="0"/>
              <a:t> be </a:t>
            </a:r>
            <a:r>
              <a:rPr lang="de-DE" sz="3300" dirty="0" err="1"/>
              <a:t>personally</a:t>
            </a:r>
            <a:r>
              <a:rPr lang="de-DE" sz="3300" dirty="0"/>
              <a:t> </a:t>
            </a:r>
            <a:r>
              <a:rPr lang="de-DE" sz="3300" dirty="0" err="1"/>
              <a:t>liable</a:t>
            </a:r>
            <a:r>
              <a:rPr lang="de-DE" sz="3300" dirty="0"/>
              <a:t> for company‘s </a:t>
            </a:r>
            <a:r>
              <a:rPr lang="de-DE" sz="3300" dirty="0" err="1"/>
              <a:t>taxes</a:t>
            </a:r>
            <a:r>
              <a:rPr lang="de-DE" sz="3300" dirty="0"/>
              <a:t> in case of his(her) fault </a:t>
            </a:r>
          </a:p>
          <a:p>
            <a:r>
              <a:rPr lang="de-DE" sz="3300" dirty="0"/>
              <a:t>2018 – 3 733 </a:t>
            </a:r>
            <a:r>
              <a:rPr lang="de-DE" sz="3300" dirty="0" err="1"/>
              <a:t>actions</a:t>
            </a:r>
            <a:r>
              <a:rPr lang="de-DE" sz="3300" dirty="0"/>
              <a:t> (2021 </a:t>
            </a:r>
            <a:r>
              <a:rPr lang="de-DE" sz="3300" dirty="0" err="1"/>
              <a:t>won</a:t>
            </a:r>
            <a:r>
              <a:rPr lang="de-DE" sz="3300" dirty="0"/>
              <a:t> by </a:t>
            </a:r>
            <a:r>
              <a:rPr lang="de-DE" sz="3300" dirty="0" err="1"/>
              <a:t>plaintiffs</a:t>
            </a:r>
            <a:r>
              <a:rPr lang="de-DE" sz="3300" dirty="0"/>
              <a:t>)</a:t>
            </a: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419963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E00FF-8C69-6A4B-B602-5A22F17A4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 </a:t>
            </a:r>
            <a:r>
              <a:rPr lang="de-DE" dirty="0" err="1"/>
              <a:t>abstract</a:t>
            </a:r>
            <a:r>
              <a:rPr lang="de-DE" dirty="0"/>
              <a:t> </a:t>
            </a:r>
            <a:r>
              <a:rPr lang="de-DE" dirty="0" err="1"/>
              <a:t>ruling</a:t>
            </a:r>
            <a:r>
              <a:rPr lang="de-DE" dirty="0"/>
              <a:t> for consumer </a:t>
            </a:r>
            <a:r>
              <a:rPr lang="de-DE" dirty="0" err="1"/>
              <a:t>bankruptcy</a:t>
            </a:r>
            <a:r>
              <a:rPr lang="de-DE" dirty="0"/>
              <a:t> estate (2018)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362FC7-00C7-CB4E-930B-C81FA4DD8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300" dirty="0" err="1"/>
              <a:t>Allowed</a:t>
            </a:r>
            <a:r>
              <a:rPr lang="de-DE" sz="3300" dirty="0"/>
              <a:t> to </a:t>
            </a:r>
            <a:r>
              <a:rPr lang="de-DE" sz="3300" dirty="0" err="1"/>
              <a:t>combine</a:t>
            </a:r>
            <a:r>
              <a:rPr lang="de-DE" sz="3300" dirty="0"/>
              <a:t> separate </a:t>
            </a:r>
            <a:r>
              <a:rPr lang="de-DE" sz="3300" dirty="0" err="1"/>
              <a:t>spouses</a:t>
            </a:r>
            <a:r>
              <a:rPr lang="de-DE" sz="3300" dirty="0"/>
              <a:t> insolvency </a:t>
            </a:r>
            <a:r>
              <a:rPr lang="de-DE" sz="3300" dirty="0" err="1"/>
              <a:t>procedure</a:t>
            </a:r>
            <a:r>
              <a:rPr lang="de-DE" sz="3300" dirty="0"/>
              <a:t> into one</a:t>
            </a:r>
          </a:p>
          <a:p>
            <a:r>
              <a:rPr lang="de-DE" sz="3300" dirty="0"/>
              <a:t>If the </a:t>
            </a:r>
            <a:r>
              <a:rPr lang="de-DE" sz="3300" dirty="0" err="1"/>
              <a:t>creditor</a:t>
            </a:r>
            <a:r>
              <a:rPr lang="de-DE" sz="3300" dirty="0"/>
              <a:t> </a:t>
            </a:r>
            <a:r>
              <a:rPr lang="de-DE" sz="3300" dirty="0" err="1"/>
              <a:t>holding</a:t>
            </a:r>
            <a:r>
              <a:rPr lang="de-DE" sz="3300" dirty="0"/>
              <a:t> </a:t>
            </a:r>
            <a:r>
              <a:rPr lang="de-DE" sz="3300" dirty="0" err="1"/>
              <a:t>pledge</a:t>
            </a:r>
            <a:r>
              <a:rPr lang="de-DE" sz="3300" dirty="0"/>
              <a:t> for the </a:t>
            </a:r>
            <a:r>
              <a:rPr lang="de-DE" sz="3300" dirty="0" err="1"/>
              <a:t>debtor‘s</a:t>
            </a:r>
            <a:r>
              <a:rPr lang="de-DE" sz="3300" dirty="0"/>
              <a:t> only house </a:t>
            </a:r>
            <a:r>
              <a:rPr lang="de-DE" sz="3300" dirty="0" err="1"/>
              <a:t>does</a:t>
            </a:r>
            <a:r>
              <a:rPr lang="de-DE" sz="3300" dirty="0"/>
              <a:t> not </a:t>
            </a:r>
            <a:r>
              <a:rPr lang="de-DE" sz="3300" dirty="0" err="1"/>
              <a:t>lodge</a:t>
            </a:r>
            <a:r>
              <a:rPr lang="de-DE" sz="3300" dirty="0"/>
              <a:t> his </a:t>
            </a:r>
            <a:r>
              <a:rPr lang="de-DE" sz="3300" dirty="0" err="1"/>
              <a:t>claim</a:t>
            </a:r>
            <a:r>
              <a:rPr lang="de-DE" sz="3300" dirty="0"/>
              <a:t> </a:t>
            </a:r>
            <a:r>
              <a:rPr lang="de-DE" sz="3300" dirty="0" err="1"/>
              <a:t>during</a:t>
            </a:r>
            <a:r>
              <a:rPr lang="de-DE" sz="3300" dirty="0"/>
              <a:t> the insolvency </a:t>
            </a:r>
            <a:r>
              <a:rPr lang="de-DE" sz="3300" dirty="0" err="1"/>
              <a:t>procedure</a:t>
            </a:r>
            <a:r>
              <a:rPr lang="de-DE" sz="3300" dirty="0"/>
              <a:t>, this house </a:t>
            </a:r>
            <a:r>
              <a:rPr lang="de-DE" sz="3300" dirty="0" err="1"/>
              <a:t>shall</a:t>
            </a:r>
            <a:r>
              <a:rPr lang="de-DE" sz="3300" dirty="0"/>
              <a:t> not be a </a:t>
            </a:r>
            <a:r>
              <a:rPr lang="de-DE" sz="3300" dirty="0" err="1"/>
              <a:t>part</a:t>
            </a:r>
            <a:r>
              <a:rPr lang="de-DE" sz="3300" dirty="0"/>
              <a:t> of the estate </a:t>
            </a:r>
          </a:p>
          <a:p>
            <a:r>
              <a:rPr lang="de-DE" sz="3300" dirty="0"/>
              <a:t>Trustee (and </a:t>
            </a:r>
            <a:r>
              <a:rPr lang="de-DE" sz="3300" dirty="0" err="1"/>
              <a:t>creditors</a:t>
            </a:r>
            <a:r>
              <a:rPr lang="de-DE" sz="3300" dirty="0"/>
              <a:t>) </a:t>
            </a:r>
            <a:r>
              <a:rPr lang="de-DE" sz="3300" dirty="0" err="1"/>
              <a:t>may</a:t>
            </a:r>
            <a:r>
              <a:rPr lang="de-DE" sz="3300" dirty="0"/>
              <a:t> </a:t>
            </a:r>
            <a:r>
              <a:rPr lang="de-DE" sz="3300" dirty="0" err="1"/>
              <a:t>ask</a:t>
            </a:r>
            <a:r>
              <a:rPr lang="de-DE" sz="3300" dirty="0"/>
              <a:t> the court to </a:t>
            </a:r>
            <a:r>
              <a:rPr lang="de-DE" sz="3300" dirty="0" err="1"/>
              <a:t>lower</a:t>
            </a:r>
            <a:r>
              <a:rPr lang="de-DE" sz="3300" dirty="0"/>
              <a:t> </a:t>
            </a:r>
            <a:r>
              <a:rPr lang="de-DE" sz="3300" dirty="0" err="1"/>
              <a:t>debtor‘s</a:t>
            </a:r>
            <a:r>
              <a:rPr lang="de-DE" sz="3300" dirty="0"/>
              <a:t> </a:t>
            </a:r>
            <a:r>
              <a:rPr lang="de-DE" sz="3300" dirty="0" err="1"/>
              <a:t>alimony</a:t>
            </a:r>
            <a:r>
              <a:rPr lang="de-DE" sz="3300" dirty="0"/>
              <a:t> for his (her) children  </a:t>
            </a: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130337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0322B-D41A-E640-9C00-AF7B5250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COMI </a:t>
            </a:r>
            <a:r>
              <a:rPr lang="de-DE" dirty="0" err="1"/>
              <a:t>standart</a:t>
            </a:r>
            <a:r>
              <a:rPr lang="de-DE" dirty="0"/>
              <a:t> – </a:t>
            </a:r>
            <a:r>
              <a:rPr lang="de-DE" dirty="0" err="1"/>
              <a:t>now</a:t>
            </a:r>
            <a:r>
              <a:rPr lang="de-DE" dirty="0"/>
              <a:t> in Russia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5A4E3C-EE1E-6F47-843B-147DE6540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Russia is the </a:t>
            </a:r>
            <a:r>
              <a:rPr lang="de-DE" dirty="0" err="1"/>
              <a:t>largest</a:t>
            </a:r>
            <a:r>
              <a:rPr lang="de-DE" dirty="0"/>
              <a:t> </a:t>
            </a:r>
            <a:r>
              <a:rPr lang="de-DE" dirty="0" err="1"/>
              <a:t>country</a:t>
            </a:r>
            <a:r>
              <a:rPr lang="de-DE" dirty="0"/>
              <a:t> in the world (17 </a:t>
            </a:r>
            <a:r>
              <a:rPr lang="de-DE" dirty="0" err="1"/>
              <a:t>mln</a:t>
            </a:r>
            <a:r>
              <a:rPr lang="de-DE" dirty="0"/>
              <a:t> </a:t>
            </a:r>
            <a:r>
              <a:rPr lang="de-DE" dirty="0" err="1"/>
              <a:t>sq</a:t>
            </a:r>
            <a:r>
              <a:rPr lang="de-DE" dirty="0"/>
              <a:t> km)</a:t>
            </a:r>
          </a:p>
          <a:p>
            <a:r>
              <a:rPr lang="de-DE" dirty="0"/>
              <a:t>No </a:t>
            </a:r>
            <a:r>
              <a:rPr lang="de-DE" dirty="0" err="1"/>
              <a:t>provisions</a:t>
            </a:r>
            <a:r>
              <a:rPr lang="de-DE" dirty="0"/>
              <a:t> in the </a:t>
            </a:r>
            <a:r>
              <a:rPr lang="de-DE" dirty="0" err="1"/>
              <a:t>Bankruptcy</a:t>
            </a:r>
            <a:r>
              <a:rPr lang="de-DE" dirty="0"/>
              <a:t> Act </a:t>
            </a:r>
            <a:r>
              <a:rPr lang="de-DE" dirty="0" err="1"/>
              <a:t>against</a:t>
            </a:r>
            <a:r>
              <a:rPr lang="de-DE" dirty="0"/>
              <a:t> bad forum shopping</a:t>
            </a:r>
          </a:p>
          <a:p>
            <a:r>
              <a:rPr lang="de-DE" dirty="0"/>
              <a:t>In 2019 Supreme Court </a:t>
            </a:r>
            <a:r>
              <a:rPr lang="de-DE" dirty="0" err="1"/>
              <a:t>ruled</a:t>
            </a:r>
            <a:r>
              <a:rPr lang="de-DE" dirty="0"/>
              <a:t> several times for </a:t>
            </a:r>
            <a:r>
              <a:rPr lang="de-DE" dirty="0" err="1"/>
              <a:t>applying</a:t>
            </a:r>
            <a:r>
              <a:rPr lang="de-DE" dirty="0"/>
              <a:t> COMI </a:t>
            </a:r>
            <a:r>
              <a:rPr lang="de-DE" dirty="0" err="1"/>
              <a:t>standart</a:t>
            </a:r>
            <a:r>
              <a:rPr lang="de-DE" dirty="0"/>
              <a:t> in case of bad forum shopping inside Russia</a:t>
            </a:r>
          </a:p>
          <a:p>
            <a:r>
              <a:rPr lang="de-DE" dirty="0"/>
              <a:t>Will it </a:t>
            </a:r>
            <a:r>
              <a:rPr lang="de-DE" dirty="0" err="1"/>
              <a:t>apply</a:t>
            </a:r>
            <a:r>
              <a:rPr lang="de-DE" dirty="0"/>
              <a:t> for </a:t>
            </a:r>
            <a:r>
              <a:rPr lang="de-DE" dirty="0" err="1"/>
              <a:t>corporations</a:t>
            </a:r>
            <a:r>
              <a:rPr lang="de-DE" dirty="0"/>
              <a:t> inside Russia and for the </a:t>
            </a:r>
            <a:r>
              <a:rPr lang="de-DE" dirty="0" err="1"/>
              <a:t>cross-border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?</a:t>
            </a:r>
          </a:p>
          <a:p>
            <a:r>
              <a:rPr lang="de-DE" dirty="0"/>
              <a:t>Russian </a:t>
            </a:r>
            <a:r>
              <a:rPr lang="de-DE" dirty="0" err="1"/>
              <a:t>courts</a:t>
            </a:r>
            <a:r>
              <a:rPr lang="de-DE" dirty="0"/>
              <a:t> </a:t>
            </a:r>
            <a:r>
              <a:rPr lang="de-DE" dirty="0" err="1"/>
              <a:t>agreed</a:t>
            </a:r>
            <a:r>
              <a:rPr lang="de-DE" dirty="0"/>
              <a:t> to have </a:t>
            </a:r>
            <a:r>
              <a:rPr lang="de-DE" dirty="0" err="1"/>
              <a:t>jurudiction</a:t>
            </a:r>
            <a:r>
              <a:rPr lang="de-DE" dirty="0"/>
              <a:t> for foreign consumer </a:t>
            </a:r>
            <a:r>
              <a:rPr lang="de-DE" dirty="0" err="1"/>
              <a:t>debtors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COMI </a:t>
            </a:r>
            <a:r>
              <a:rPr lang="de-DE" dirty="0" err="1"/>
              <a:t>standart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231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665C9-46C4-DA4D-80FE-1FF2CF774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What (</a:t>
            </a:r>
            <a:r>
              <a:rPr lang="de-DE" i="1" dirty="0" err="1"/>
              <a:t>yet</a:t>
            </a:r>
            <a:r>
              <a:rPr lang="de-DE" i="1" dirty="0"/>
              <a:t> and </a:t>
            </a:r>
            <a:r>
              <a:rPr lang="de-DE" i="1" dirty="0" err="1"/>
              <a:t>luckily</a:t>
            </a:r>
            <a:r>
              <a:rPr lang="de-DE" dirty="0"/>
              <a:t>) did not </a:t>
            </a:r>
            <a:r>
              <a:rPr lang="de-DE" dirty="0" err="1"/>
              <a:t>appear</a:t>
            </a:r>
            <a:r>
              <a:rPr lang="de-DE" dirty="0"/>
              <a:t> in the </a:t>
            </a:r>
            <a:r>
              <a:rPr lang="de-DE" dirty="0" err="1"/>
              <a:t>Bankruptcy</a:t>
            </a:r>
            <a:r>
              <a:rPr lang="de-DE" dirty="0"/>
              <a:t> </a:t>
            </a:r>
            <a:r>
              <a:rPr lang="de-DE" dirty="0" err="1"/>
              <a:t>Statute</a:t>
            </a:r>
            <a:r>
              <a:rPr lang="de-DE" dirty="0"/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6E007-DE27-0244-8BFA-C2447CC65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In 2018 </a:t>
            </a:r>
            <a:r>
              <a:rPr lang="de-DE" dirty="0" err="1"/>
              <a:t>summer</a:t>
            </a:r>
            <a:r>
              <a:rPr lang="de-DE" dirty="0"/>
              <a:t> the Parliament was </a:t>
            </a:r>
            <a:r>
              <a:rPr lang="de-DE" dirty="0" err="1"/>
              <a:t>close</a:t>
            </a:r>
            <a:r>
              <a:rPr lang="de-DE" dirty="0"/>
              <a:t> to </a:t>
            </a:r>
            <a:r>
              <a:rPr lang="de-DE" dirty="0" err="1"/>
              <a:t>enacting</a:t>
            </a:r>
            <a:r>
              <a:rPr lang="de-DE" dirty="0"/>
              <a:t> the </a:t>
            </a:r>
            <a:r>
              <a:rPr lang="de-DE" dirty="0" err="1"/>
              <a:t>changes</a:t>
            </a:r>
            <a:r>
              <a:rPr lang="de-DE" dirty="0"/>
              <a:t> to the </a:t>
            </a:r>
            <a:r>
              <a:rPr lang="de-DE" dirty="0" err="1"/>
              <a:t>Bankruptcy</a:t>
            </a:r>
            <a:r>
              <a:rPr lang="de-DE" dirty="0"/>
              <a:t> Act </a:t>
            </a:r>
            <a:r>
              <a:rPr lang="de-DE" dirty="0" err="1"/>
              <a:t>introducing</a:t>
            </a:r>
            <a:r>
              <a:rPr lang="de-DE" dirty="0"/>
              <a:t>:</a:t>
            </a:r>
          </a:p>
          <a:p>
            <a:pPr lvl="1"/>
            <a:r>
              <a:rPr lang="de-DE" sz="2800" b="1" dirty="0"/>
              <a:t>Tax </a:t>
            </a:r>
            <a:r>
              <a:rPr lang="de-DE" sz="2800" b="1" dirty="0" err="1"/>
              <a:t>privilege</a:t>
            </a:r>
            <a:r>
              <a:rPr lang="de-DE" sz="2800" b="1" dirty="0"/>
              <a:t> –</a:t>
            </a:r>
            <a:r>
              <a:rPr lang="de-DE" sz="2800" dirty="0"/>
              <a:t> </a:t>
            </a:r>
            <a:r>
              <a:rPr lang="de-DE" sz="2800" dirty="0" err="1"/>
              <a:t>pledge</a:t>
            </a:r>
            <a:r>
              <a:rPr lang="de-DE" sz="2800" dirty="0"/>
              <a:t> for all the assets left for the </a:t>
            </a:r>
            <a:r>
              <a:rPr lang="de-DE" sz="2800" dirty="0" err="1"/>
              <a:t>taxes</a:t>
            </a:r>
            <a:r>
              <a:rPr lang="de-DE" sz="2800" dirty="0"/>
              <a:t> </a:t>
            </a:r>
            <a:r>
              <a:rPr lang="de-DE" sz="2800" dirty="0" err="1"/>
              <a:t>hidden</a:t>
            </a:r>
            <a:r>
              <a:rPr lang="de-DE" sz="2800" dirty="0"/>
              <a:t> by the </a:t>
            </a:r>
            <a:r>
              <a:rPr lang="de-DE" sz="2800" dirty="0" err="1"/>
              <a:t>debtor</a:t>
            </a:r>
            <a:r>
              <a:rPr lang="de-DE" sz="2800" dirty="0"/>
              <a:t> </a:t>
            </a:r>
          </a:p>
          <a:p>
            <a:pPr lvl="2"/>
            <a:r>
              <a:rPr lang="de-DE" sz="2800" dirty="0"/>
              <a:t>Date of this tax </a:t>
            </a:r>
            <a:r>
              <a:rPr lang="de-DE" sz="2800" dirty="0" err="1"/>
              <a:t>pledge</a:t>
            </a:r>
            <a:r>
              <a:rPr lang="de-DE" sz="2800" dirty="0"/>
              <a:t> – date </a:t>
            </a:r>
            <a:r>
              <a:rPr lang="de-DE" sz="2800" dirty="0" err="1"/>
              <a:t>when</a:t>
            </a:r>
            <a:r>
              <a:rPr lang="de-DE" sz="2800" dirty="0"/>
              <a:t> </a:t>
            </a:r>
            <a:r>
              <a:rPr lang="de-DE" sz="2800" dirty="0" err="1"/>
              <a:t>hidden</a:t>
            </a:r>
            <a:r>
              <a:rPr lang="de-DE" sz="2800" dirty="0"/>
              <a:t> </a:t>
            </a:r>
            <a:r>
              <a:rPr lang="de-DE" sz="2800" dirty="0" err="1"/>
              <a:t>taxes</a:t>
            </a:r>
            <a:r>
              <a:rPr lang="de-DE" sz="2800" dirty="0"/>
              <a:t> </a:t>
            </a:r>
            <a:r>
              <a:rPr lang="de-DE" sz="2800" dirty="0" err="1"/>
              <a:t>originated</a:t>
            </a:r>
            <a:r>
              <a:rPr lang="de-DE" sz="2800" dirty="0"/>
              <a:t> (not </a:t>
            </a:r>
            <a:r>
              <a:rPr lang="de-DE" sz="2800" dirty="0" err="1"/>
              <a:t>discovered</a:t>
            </a:r>
            <a:r>
              <a:rPr lang="ru-RU" sz="2800" dirty="0"/>
              <a:t>)</a:t>
            </a:r>
          </a:p>
          <a:p>
            <a:pPr lvl="1"/>
            <a:r>
              <a:rPr lang="de-DE" sz="2800" b="1" dirty="0"/>
              <a:t>Insolvency Administrators Regulation </a:t>
            </a:r>
            <a:r>
              <a:rPr lang="de-DE" sz="2800" dirty="0" err="1"/>
              <a:t>reform</a:t>
            </a:r>
            <a:r>
              <a:rPr lang="de-DE" sz="2800" dirty="0"/>
              <a:t> </a:t>
            </a:r>
          </a:p>
          <a:p>
            <a:pPr lvl="2"/>
            <a:r>
              <a:rPr lang="de-DE" sz="2800" dirty="0"/>
              <a:t>de-facto IA </a:t>
            </a:r>
            <a:r>
              <a:rPr lang="de-DE" sz="2800" dirty="0" err="1"/>
              <a:t>would</a:t>
            </a:r>
            <a:r>
              <a:rPr lang="de-DE" sz="2800" dirty="0"/>
              <a:t> </a:t>
            </a:r>
            <a:r>
              <a:rPr lang="de-DE" sz="2800" dirty="0" err="1"/>
              <a:t>become</a:t>
            </a:r>
            <a:r>
              <a:rPr lang="de-DE" sz="2800" dirty="0"/>
              <a:t> </a:t>
            </a:r>
            <a:r>
              <a:rPr lang="de-DE" sz="2800" dirty="0" err="1"/>
              <a:t>members</a:t>
            </a:r>
            <a:r>
              <a:rPr lang="de-DE" sz="2800" dirty="0"/>
              <a:t> of one </a:t>
            </a:r>
            <a:r>
              <a:rPr lang="de-DE" sz="2800" dirty="0" err="1"/>
              <a:t>regulatory</a:t>
            </a:r>
            <a:r>
              <a:rPr lang="de-DE" sz="2800" dirty="0"/>
              <a:t> </a:t>
            </a:r>
            <a:r>
              <a:rPr lang="de-DE" sz="2800" dirty="0" err="1"/>
              <a:t>body</a:t>
            </a:r>
            <a:r>
              <a:rPr lang="de-DE" sz="2800" dirty="0"/>
              <a:t> </a:t>
            </a:r>
          </a:p>
          <a:p>
            <a:r>
              <a:rPr lang="de-DE" dirty="0"/>
              <a:t>The </a:t>
            </a:r>
            <a:r>
              <a:rPr lang="de-DE" dirty="0" err="1"/>
              <a:t>draft</a:t>
            </a:r>
            <a:r>
              <a:rPr lang="de-DE" dirty="0"/>
              <a:t> was </a:t>
            </a:r>
            <a:r>
              <a:rPr lang="de-DE" dirty="0" err="1"/>
              <a:t>postponed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4131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C3183-8E12-3C4C-99C6-E0D92D2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de-DE" sz="4500" b="1" dirty="0"/>
            </a:br>
            <a:br>
              <a:rPr lang="de-DE" sz="4500" b="1" dirty="0"/>
            </a:br>
            <a:br>
              <a:rPr lang="de-DE" sz="4500" b="1" dirty="0"/>
            </a:br>
            <a:br>
              <a:rPr lang="de-DE" sz="4500" b="1" dirty="0"/>
            </a:br>
            <a:br>
              <a:rPr lang="de-DE" sz="4500" b="1" dirty="0"/>
            </a:br>
            <a:br>
              <a:rPr lang="de-DE" sz="4500" b="1" dirty="0"/>
            </a:br>
            <a:br>
              <a:rPr lang="de-DE" sz="4500" b="1" dirty="0"/>
            </a:br>
            <a:br>
              <a:rPr lang="de-DE" sz="4500" b="1" dirty="0"/>
            </a:br>
            <a:r>
              <a:rPr lang="de-DE" sz="4500" b="1" dirty="0"/>
              <a:t>Thank you for your </a:t>
            </a:r>
            <a:r>
              <a:rPr lang="de-DE" sz="4500" b="1" dirty="0" err="1"/>
              <a:t>attention</a:t>
            </a:r>
            <a:r>
              <a:rPr lang="de-DE" sz="4500" b="1" dirty="0"/>
              <a:t> </a:t>
            </a:r>
            <a:br>
              <a:rPr lang="de-DE" sz="4500" b="1" dirty="0"/>
            </a:br>
            <a:br>
              <a:rPr lang="de-DE" sz="4500" b="1" dirty="0"/>
            </a:br>
            <a:r>
              <a:rPr lang="de-DE" sz="4500" b="1" dirty="0"/>
              <a:t>oleg.zaitsev@gmail.com</a:t>
            </a:r>
            <a:br>
              <a:rPr lang="de-DE" sz="4500" b="1" dirty="0"/>
            </a:br>
            <a:br>
              <a:rPr lang="de-DE" sz="4500" b="1" dirty="0"/>
            </a:br>
            <a:r>
              <a:rPr lang="ru-RU" sz="4500" b="1" u="sng" dirty="0">
                <a:solidFill>
                  <a:srgbClr val="0000FF"/>
                </a:solidFill>
                <a:effectLst/>
                <a:latin typeface="Times New Roman" panose="020F0502020204030204" pitchFamily="34" charset="0"/>
                <a:ea typeface="Times New Roman" panose="020F0502020204030204" pitchFamily="34" charset="0"/>
                <a:hlinkClick r:id="rId2"/>
              </a:rPr>
              <a:t>https://www.facebook.com/oleg.r.zaitsev</a:t>
            </a:r>
            <a:r>
              <a:rPr lang="ru-RU" sz="4500" b="1" dirty="0">
                <a:effectLst/>
              </a:rPr>
              <a:t> </a:t>
            </a:r>
            <a:endParaRPr lang="ru-RU" sz="4500" b="1" dirty="0"/>
          </a:p>
        </p:txBody>
      </p:sp>
    </p:spTree>
    <p:extLst>
      <p:ext uri="{BB962C8B-B14F-4D97-AF65-F5344CB8AC3E}">
        <p14:creationId xmlns:p14="http://schemas.microsoft.com/office/powerpoint/2010/main" val="30453745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9</Slides>
  <Notes>1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Introducing Russian  Insolvency Law to IEEI</vt:lpstr>
      <vt:lpstr>History (yes, we had (have) it)</vt:lpstr>
      <vt:lpstr>Current Russian Bankruptcy Statute is permanently changing (too often and still not good enough)</vt:lpstr>
      <vt:lpstr>     Most recent Updates  (2018-2019)</vt:lpstr>
      <vt:lpstr>Directors personal liability towards creditors</vt:lpstr>
      <vt:lpstr>SC abstract ruling for consumer bankruptcy estate (2018)</vt:lpstr>
      <vt:lpstr>COMI standart – now in Russia</vt:lpstr>
      <vt:lpstr>What (yet and luckily) did not appear in the Bankruptcy Statute </vt:lpstr>
      <vt:lpstr>        Thank you for your attention   oleg.zaitsev@gmail.com  https://www.facebook.com/oleg.r.zaitsev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Russian  Insolvency Law to IEEI</dc:title>
  <dc:creator>Олег Зайцев</dc:creator>
  <cp:lastModifiedBy>Олег Зайцев</cp:lastModifiedBy>
  <cp:revision>1</cp:revision>
  <dcterms:created xsi:type="dcterms:W3CDTF">2019-06-13T10:47:09Z</dcterms:created>
  <dcterms:modified xsi:type="dcterms:W3CDTF">2019-06-13T13:05:33Z</dcterms:modified>
</cp:coreProperties>
</file>